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304" r:id="rId2"/>
    <p:sldId id="303" r:id="rId3"/>
    <p:sldId id="274" r:id="rId4"/>
    <p:sldId id="295" r:id="rId5"/>
    <p:sldId id="271" r:id="rId6"/>
    <p:sldId id="296" r:id="rId7"/>
    <p:sldId id="269" r:id="rId8"/>
    <p:sldId id="301" r:id="rId9"/>
    <p:sldId id="302" r:id="rId10"/>
    <p:sldId id="30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0FA95-CFB8-48FB-91D9-5FCA9B10BB1C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A140D-675C-467D-8EFE-DAB8E9601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667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F4FD997-F0B3-4877-B780-C81299ADD76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877137-9B0C-4E1F-ADF8-FBD8CBAD90A9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131074" name="Rectangle 2">
            <a:extLst>
              <a:ext uri="{FF2B5EF4-FFF2-40B4-BE49-F238E27FC236}">
                <a16:creationId xmlns:a16="http://schemas.microsoft.com/office/drawing/2014/main" id="{8E2CABAB-B6C9-48CF-A37F-B84183375C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5" name="Rectangle 3">
            <a:extLst>
              <a:ext uri="{FF2B5EF4-FFF2-40B4-BE49-F238E27FC236}">
                <a16:creationId xmlns:a16="http://schemas.microsoft.com/office/drawing/2014/main" id="{A7F5F205-C755-47AC-8D30-CF9590E356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5511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98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39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836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8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93559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03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367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42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F9ABD-08F8-404C-AFB0-C9703A3DE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37351-749F-4407-BC4C-8454E24F0B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295400"/>
            <a:ext cx="5384800" cy="464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22654-25AD-43CB-81B7-14D24736B1D6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97600" y="1295400"/>
            <a:ext cx="5384800" cy="2247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799246-3D2C-4944-BF70-DE1E53444429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6197600" y="3695700"/>
            <a:ext cx="5384800" cy="2247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1879907-5329-481E-B64E-C0D4C8C93C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C3303C6-E45F-48EA-A6CF-B03DAD5E9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DBC6D37-1A79-40A8-B172-CE195312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ADB49578-02DB-4373-AE51-84BDDFD711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71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466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89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00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01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3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375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86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D863A-AAD4-4CD2-B9B7-44F5456252B3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C9F7338-D9C3-43A9-8240-05455BA1B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1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YH_LjMdYC_U" TargetMode="External"/><Relationship Id="rId3" Type="http://schemas.openxmlformats.org/officeDocument/2006/relationships/hyperlink" Target="https://youtu.be/pcrwTN5OEZY" TargetMode="External"/><Relationship Id="rId7" Type="http://schemas.openxmlformats.org/officeDocument/2006/relationships/hyperlink" Target="https://youtu.be/FNUY9zS6lDY" TargetMode="External"/><Relationship Id="rId2" Type="http://schemas.openxmlformats.org/officeDocument/2006/relationships/hyperlink" Target="https://youtu.be/Cidg4Xfpjm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-EZepGGXPe8" TargetMode="External"/><Relationship Id="rId5" Type="http://schemas.openxmlformats.org/officeDocument/2006/relationships/hyperlink" Target="https://youtu.be/z97iOZQd-B4" TargetMode="External"/><Relationship Id="rId4" Type="http://schemas.openxmlformats.org/officeDocument/2006/relationships/hyperlink" Target="https://youtu.be/sZ2-p5Zc8q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1D00D5-0F4E-4685-B3C1-6177A2338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139" y="0"/>
            <a:ext cx="5287861" cy="29474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600287-53BF-4B74-AB45-9E0488F86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3384" y="0"/>
            <a:ext cx="3471781" cy="26219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78EBD8-23CB-4B2E-9C60-77E2F9F0F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1257"/>
            <a:ext cx="3383384" cy="22393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57CC3E-B786-4C2D-8BAE-00126048EF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39993" y="2883159"/>
            <a:ext cx="6627303" cy="3602044"/>
          </a:xfrm>
          <a:prstGeom prst="rect">
            <a:avLst/>
          </a:prstGeom>
        </p:spPr>
      </p:pic>
      <p:pic>
        <p:nvPicPr>
          <p:cNvPr id="16386" name="Picture 2">
            <a:extLst>
              <a:ext uri="{FF2B5EF4-FFF2-40B4-BE49-F238E27FC236}">
                <a16:creationId xmlns:a16="http://schemas.microsoft.com/office/drawing/2014/main" id="{79B38F4C-898F-4553-AE08-4EA814513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5165" y="2947467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59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8BFE4-57EA-4000-ABA8-961175D4A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743" y="0"/>
            <a:ext cx="9700979" cy="696286"/>
          </a:xfrm>
        </p:spPr>
        <p:txBody>
          <a:bodyPr>
            <a:normAutofit/>
          </a:bodyPr>
          <a:lstStyle/>
          <a:p>
            <a:r>
              <a:rPr lang="en-US" sz="2600" dirty="0"/>
              <a:t>More 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81CDC-10CC-48F0-BAE1-A3278467E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573246"/>
            <a:ext cx="10553700" cy="628475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Nikola Tesla vs Thomas Edison Documentary. </a:t>
            </a:r>
            <a:r>
              <a:rPr lang="en-US" i="1" dirty="0"/>
              <a:t>“Tesla didn't earn money. He earned respect.”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https://youtu.be/Cidg4Xfpjmc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"I don't care that they stole my idea, I care that they don't have any of their own." </a:t>
            </a:r>
            <a:r>
              <a:rPr lang="en-US" dirty="0"/>
              <a:t>-Nikola Tesla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https://youtu.be/pcrwTN5OEZY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/>
              <a:t>Demonstration </a:t>
            </a:r>
            <a:r>
              <a:rPr lang="en-US" dirty="0"/>
              <a:t>of Free Energy Car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https://youtu.be/sZ2-p5Zc8qY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Tesla Coil - Wireless Power transmission - Demo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https://youtu.be/z97iOZQd-B4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Secret of Nikola Tesla The Movie, 1980</a:t>
            </a:r>
          </a:p>
          <a:p>
            <a:pPr marL="0" indent="0">
              <a:buNone/>
            </a:pPr>
            <a:r>
              <a:rPr lang="en-US" dirty="0">
                <a:hlinkClick r:id="rId6"/>
              </a:rPr>
              <a:t>https://youtu.be/-EZepGGXPe8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7"/>
              </a:rPr>
              <a:t>https://youtu.be/FNUY9zS6lDY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Nikola Tesla - Free Energy (fuel free system - How does it works?)</a:t>
            </a:r>
          </a:p>
          <a:p>
            <a:pPr marL="0" indent="0">
              <a:buNone/>
            </a:pPr>
            <a:r>
              <a:rPr lang="en-US" dirty="0">
                <a:hlinkClick r:id="rId8"/>
              </a:rPr>
              <a:t>https://youtu.be/YH_LjMdYC_U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34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5955A7-E6CE-48E4-A661-BB3DC3B12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00360" cy="32843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12C9CD-9FD6-44C7-95D7-13F3EEF03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640" y="0"/>
            <a:ext cx="6000360" cy="33000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9D19E5-F23D-41D1-8AC6-271C9E39A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0"/>
            <a:ext cx="6000360" cy="33648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366E246-16AA-4388-A72E-7FED81A555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5366" y="3462090"/>
            <a:ext cx="6036634" cy="336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6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CA5F5-0472-47CF-8CB4-AE41154AE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243" y="624110"/>
            <a:ext cx="9860370" cy="1280890"/>
          </a:xfrm>
        </p:spPr>
        <p:txBody>
          <a:bodyPr>
            <a:normAutofit fontScale="90000"/>
          </a:bodyPr>
          <a:lstStyle/>
          <a:p>
            <a:r>
              <a:rPr lang="en-US" altLang="en-US" sz="3600" dirty="0"/>
              <a:t>World Wireless… </a:t>
            </a:r>
            <a:r>
              <a:rPr lang="en-US" altLang="en-US" sz="3600" dirty="0" err="1"/>
              <a:t>Wardenclyffe</a:t>
            </a:r>
            <a:r>
              <a:rPr lang="en-US" altLang="en-US" sz="3600" dirty="0"/>
              <a:t>… Funding Stopped… radio wars… His mental break down</a:t>
            </a:r>
            <a:br>
              <a:rPr lang="en-US" altLang="en-US" sz="3600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BDE6B4-2434-4C0D-8D5A-A328341F7768}"/>
              </a:ext>
            </a:extLst>
          </p:cNvPr>
          <p:cNvSpPr txBox="1"/>
          <p:nvPr/>
        </p:nvSpPr>
        <p:spPr>
          <a:xfrm>
            <a:off x="6309905" y="942391"/>
            <a:ext cx="588209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endParaRPr lang="en-US" altLang="en-US" sz="1800" i="1" dirty="0">
              <a:solidFill>
                <a:schemeClr val="tx1">
                  <a:lumMod val="65000"/>
                  <a:lumOff val="35000"/>
                </a:schemeClr>
              </a:solidFill>
              <a:latin typeface="Constantia" panose="02030602050306030303" pitchFamily="18" charset="0"/>
            </a:endParaRPr>
          </a:p>
          <a:p>
            <a:pPr>
              <a:spcBef>
                <a:spcPct val="50000"/>
              </a:spcBef>
            </a:pPr>
            <a:endParaRPr lang="en-US" altLang="en-US" i="1" dirty="0">
              <a:solidFill>
                <a:schemeClr val="tx1">
                  <a:lumMod val="65000"/>
                  <a:lumOff val="35000"/>
                </a:schemeClr>
              </a:solidFill>
              <a:latin typeface="Constantia" panose="02030602050306030303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en-US" sz="1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It is not a dream, it is a simple feat of scientific electrical engineering, only expensive... blind, faint-hearted, doubting world. </a:t>
            </a:r>
          </a:p>
          <a:p>
            <a:pPr>
              <a:spcBef>
                <a:spcPct val="50000"/>
              </a:spcBef>
            </a:pPr>
            <a:r>
              <a:rPr lang="en-US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-Nikola Tesla 1905, at his 64 age</a:t>
            </a:r>
          </a:p>
          <a:p>
            <a:pPr>
              <a:spcBef>
                <a:spcPct val="50000"/>
              </a:spcBef>
            </a:pP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Constantia" panose="02030602050306030303" pitchFamily="18" charset="0"/>
            </a:endParaRPr>
          </a:p>
          <a:p>
            <a:pPr>
              <a:spcBef>
                <a:spcPct val="50000"/>
              </a:spcBef>
            </a:pPr>
            <a:endParaRPr lang="en-US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Constantia" panose="02030602050306030303" pitchFamily="18" charset="0"/>
            </a:endParaRPr>
          </a:p>
          <a:p>
            <a:pPr>
              <a:spcBef>
                <a:spcPct val="50000"/>
              </a:spcBef>
            </a:pPr>
            <a:endParaRPr lang="en-US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Constantia" panose="0203060205030603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D2B912-55D4-4AAE-92BD-9F93D5D9C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48" y="2398970"/>
            <a:ext cx="5527048" cy="32466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874F31-F0EC-4E4C-AB97-0AD3D7BE6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105" y="3355587"/>
            <a:ext cx="5800878" cy="30261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6B5C68-7D70-43AF-8346-0BDA6691699E}"/>
              </a:ext>
            </a:extLst>
          </p:cNvPr>
          <p:cNvSpPr txBox="1"/>
          <p:nvPr/>
        </p:nvSpPr>
        <p:spPr>
          <a:xfrm>
            <a:off x="1167324" y="5645601"/>
            <a:ext cx="47915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J.P. Morgan thwarts Nicola Tesla, changed course of history of Free Energy Transmission.</a:t>
            </a:r>
          </a:p>
        </p:txBody>
      </p:sp>
    </p:spTree>
    <p:extLst>
      <p:ext uri="{BB962C8B-B14F-4D97-AF65-F5344CB8AC3E}">
        <p14:creationId xmlns:p14="http://schemas.microsoft.com/office/powerpoint/2010/main" val="3793285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3" name="Rectangle 5">
            <a:extLst>
              <a:ext uri="{FF2B5EF4-FFF2-40B4-BE49-F238E27FC236}">
                <a16:creationId xmlns:a16="http://schemas.microsoft.com/office/drawing/2014/main" id="{EBA5184E-BB82-4EE3-8B07-C91A6BF8B7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new competitor in wireless</a:t>
            </a:r>
          </a:p>
        </p:txBody>
      </p:sp>
      <p:pic>
        <p:nvPicPr>
          <p:cNvPr id="130059" name="Picture 11">
            <a:extLst>
              <a:ext uri="{FF2B5EF4-FFF2-40B4-BE49-F238E27FC236}">
                <a16:creationId xmlns:a16="http://schemas.microsoft.com/office/drawing/2014/main" id="{C89F35A9-6D1F-4E87-876D-46BA63F9F945}"/>
              </a:ext>
            </a:extLst>
          </p:cNvPr>
          <p:cNvPicPr>
            <a:picLocks noGrp="1" noChangeAspect="1" noChangeArrowheads="1"/>
          </p:cNvPicPr>
          <p:nvPr>
            <p:ph sz="quarter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724565" y="1185652"/>
            <a:ext cx="4412756" cy="2815891"/>
          </a:xfrm>
          <a:noFill/>
          <a:ln/>
        </p:spPr>
      </p:pic>
      <p:sp>
        <p:nvSpPr>
          <p:cNvPr id="130055" name="Rectangle 7">
            <a:extLst>
              <a:ext uri="{FF2B5EF4-FFF2-40B4-BE49-F238E27FC236}">
                <a16:creationId xmlns:a16="http://schemas.microsoft.com/office/drawing/2014/main" id="{338416ED-7D28-4A04-95C8-C310D545F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4630" y="4458949"/>
            <a:ext cx="4492625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en-US" sz="2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Marconi is a good fellow. Let him continue. He is using seventeen of my patents. </a:t>
            </a:r>
            <a:r>
              <a:rPr lang="en-US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-Nikola Tesla</a:t>
            </a:r>
          </a:p>
        </p:txBody>
      </p:sp>
      <p:sp>
        <p:nvSpPr>
          <p:cNvPr id="130061" name="Text Box 13">
            <a:extLst>
              <a:ext uri="{FF2B5EF4-FFF2-40B4-BE49-F238E27FC236}">
                <a16:creationId xmlns:a16="http://schemas.microsoft.com/office/drawing/2014/main" id="{7D4DE6B9-2930-4432-A9ED-01AA5D261D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542" y="5376382"/>
            <a:ext cx="3200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Tesla submitted early radio patents in 1897</a:t>
            </a:r>
          </a:p>
        </p:txBody>
      </p:sp>
      <p:pic>
        <p:nvPicPr>
          <p:cNvPr id="130062" name="Picture 14">
            <a:extLst>
              <a:ext uri="{FF2B5EF4-FFF2-40B4-BE49-F238E27FC236}">
                <a16:creationId xmlns:a16="http://schemas.microsoft.com/office/drawing/2014/main" id="{241DD14B-4AE0-41EA-87E5-A95B8EA349F2}"/>
              </a:ext>
            </a:extLst>
          </p:cNvPr>
          <p:cNvPicPr>
            <a:picLocks noGrp="1" noChangeAspect="1" noChangeArrowheads="1"/>
          </p:cNvPicPr>
          <p:nvPr>
            <p:ph sz="quarter" idx="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1162" y="1066800"/>
            <a:ext cx="3413185" cy="4268598"/>
          </a:xfrm>
          <a:noFill/>
          <a:ln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F3774B-1017-4E3C-9930-31E6490197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2903" y="1492979"/>
            <a:ext cx="3933557" cy="2201236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DF1358A2-9D28-4275-843F-D99E78D764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48303" y="4437663"/>
            <a:ext cx="4492625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en-US" sz="2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Edison Did Everything He Could </a:t>
            </a:r>
          </a:p>
          <a:p>
            <a:r>
              <a:rPr lang="en-US" altLang="en-US" sz="2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To Stop Nikola Tesla Succeeding</a:t>
            </a:r>
            <a:endParaRPr lang="en-US" altLang="en-US" sz="2200" dirty="0">
              <a:solidFill>
                <a:schemeClr val="tx1">
                  <a:lumMod val="65000"/>
                  <a:lumOff val="35000"/>
                </a:schemeClr>
              </a:solidFill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856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5790-3150-45F8-BF11-5B61E3B7D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	</a:t>
            </a:r>
            <a:r>
              <a:rPr lang="en-US" altLang="en-US" sz="3600" dirty="0">
                <a:solidFill>
                  <a:srgbClr val="FFFF00"/>
                </a:solidFill>
                <a:latin typeface="Constantia" panose="02030602050306030303" pitchFamily="18" charset="0"/>
              </a:rPr>
              <a:t> </a:t>
            </a:r>
            <a:r>
              <a:rPr lang="en-US" alt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Teleautomaton</a:t>
            </a:r>
            <a:r>
              <a:rPr lang="en-US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 – </a:t>
            </a:r>
            <a:br>
              <a:rPr lang="en-US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</a:br>
            <a:r>
              <a:rPr lang="en-US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onstantia" panose="02030602050306030303" pitchFamily="18" charset="0"/>
              </a:rPr>
              <a:t>					First Radio Prototype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5B484B-D05A-4DA5-8AD6-5F64DF531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38516" y="1413717"/>
            <a:ext cx="6595470" cy="40305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B51903-4473-4844-A9E3-5D9F7964E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420" y="2397846"/>
            <a:ext cx="2581586" cy="37776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66D78FA-57B8-4A42-981C-A1F443D3C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568" y="2397846"/>
            <a:ext cx="3209481" cy="24166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EB4FDD9-D3EF-4595-8664-5378C1CA9D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0489" y="4871345"/>
            <a:ext cx="2581586" cy="192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32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5C082-E9B7-4E4F-96D1-7C48D3A25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Inventions out of his 272 patents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58403368-892A-49C7-9753-691C98D2B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803" y="2079579"/>
            <a:ext cx="7210425" cy="1905000"/>
          </a:xfr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00106CD-DC8F-4A4E-8DCD-9C63E4281C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256" y="4159159"/>
            <a:ext cx="4800600" cy="1809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F89BFD-1EB0-429F-B7EA-D46CFA5808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763" y="4012037"/>
            <a:ext cx="1552483" cy="210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28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03632-071A-44C3-8B28-94E26D4C2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b="0" i="0" u="none" strike="noStrike" baseline="0" dirty="0">
                <a:solidFill>
                  <a:srgbClr val="2B2922"/>
                </a:solidFill>
                <a:latin typeface="Copperplate-Light"/>
              </a:rPr>
              <a:t>Tesla - Vision of Future Wireless Communication</a:t>
            </a:r>
            <a:endParaRPr lang="en-US" sz="5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FC6E60-2BB9-4B8A-ACDA-3EFD7CB10507}"/>
              </a:ext>
            </a:extLst>
          </p:cNvPr>
          <p:cNvSpPr txBox="1"/>
          <p:nvPr/>
        </p:nvSpPr>
        <p:spPr>
          <a:xfrm>
            <a:off x="3047301" y="2358073"/>
            <a:ext cx="60946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B2922"/>
                </a:solidFill>
                <a:latin typeface="Copperplate"/>
              </a:rPr>
              <a:t>“ … a telephone subscriber here may call up and</a:t>
            </a:r>
          </a:p>
          <a:p>
            <a:pPr algn="l"/>
            <a:r>
              <a:rPr lang="en-US" sz="1800" b="0" i="0" u="none" strike="noStrike" baseline="0" dirty="0">
                <a:solidFill>
                  <a:srgbClr val="2B2922"/>
                </a:solidFill>
                <a:latin typeface="Copperplate"/>
              </a:rPr>
              <a:t>talk to any other subscriber on the Globe. An</a:t>
            </a:r>
          </a:p>
          <a:p>
            <a:pPr algn="l"/>
            <a:r>
              <a:rPr lang="en-US" sz="1800" b="0" i="0" u="none" strike="noStrike" baseline="0" dirty="0">
                <a:solidFill>
                  <a:srgbClr val="2B2922"/>
                </a:solidFill>
                <a:latin typeface="Copperplate"/>
              </a:rPr>
              <a:t>inexpensive receiver, no bigger than a watch,</a:t>
            </a:r>
          </a:p>
          <a:p>
            <a:pPr algn="l"/>
            <a:r>
              <a:rPr lang="en-US" sz="1800" b="0" i="0" u="none" strike="noStrike" baseline="0" dirty="0">
                <a:solidFill>
                  <a:srgbClr val="2B2922"/>
                </a:solidFill>
                <a:latin typeface="Copperplate"/>
              </a:rPr>
              <a:t>will enable him to listen anywhere, on land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2B2922"/>
                </a:solidFill>
                <a:latin typeface="Copperplate"/>
              </a:rPr>
              <a:t>sea, to a speech delivered, or music played in</a:t>
            </a:r>
          </a:p>
          <a:p>
            <a:pPr algn="l"/>
            <a:r>
              <a:rPr lang="en-US" sz="1800" b="0" i="0" u="none" strike="noStrike" baseline="0" dirty="0">
                <a:solidFill>
                  <a:srgbClr val="2B2922"/>
                </a:solidFill>
                <a:latin typeface="Copperplate"/>
              </a:rPr>
              <a:t>some other place, however distant.”</a:t>
            </a:r>
          </a:p>
          <a:p>
            <a:pPr algn="l"/>
            <a:r>
              <a:rPr lang="en-US" sz="1800" b="0" i="0" u="none" strike="noStrike" baseline="0" dirty="0">
                <a:solidFill>
                  <a:srgbClr val="2B2922"/>
                </a:solidFill>
                <a:latin typeface="Copperplate"/>
              </a:rPr>
              <a:t>N. Tesla (~1900)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18D9D2-3A55-44BA-8B21-A9EE946E4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7114" y="3107094"/>
            <a:ext cx="4554821" cy="277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918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3CA64-32D2-4227-A75C-F10A32C88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B4AF17D7-D230-430D-B65D-976F90BE4F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40" y="694104"/>
            <a:ext cx="11336070" cy="5101232"/>
          </a:xfrm>
        </p:spPr>
      </p:pic>
    </p:spTree>
    <p:extLst>
      <p:ext uri="{BB962C8B-B14F-4D97-AF65-F5344CB8AC3E}">
        <p14:creationId xmlns:p14="http://schemas.microsoft.com/office/powerpoint/2010/main" val="3728175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FCD051-8E79-40B2-A970-BAD1103A2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442" y="3947912"/>
            <a:ext cx="4739903" cy="26778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75F23C-E689-4455-AD50-FDBE37217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4564"/>
            <a:ext cx="7435442" cy="4150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55FE02-B68F-4C37-B7BC-AC5C66675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334" y="4882604"/>
            <a:ext cx="6820774" cy="162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14619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315</TotalTime>
  <Words>340</Words>
  <Application>Microsoft Office PowerPoint</Application>
  <PresentationFormat>Widescreen</PresentationFormat>
  <Paragraphs>42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Century Gothic</vt:lpstr>
      <vt:lpstr>Constantia</vt:lpstr>
      <vt:lpstr>Copperplate</vt:lpstr>
      <vt:lpstr>Copperplate-Light</vt:lpstr>
      <vt:lpstr>Wingdings 3</vt:lpstr>
      <vt:lpstr>Wisp</vt:lpstr>
      <vt:lpstr>PowerPoint Presentation</vt:lpstr>
      <vt:lpstr>PowerPoint Presentation</vt:lpstr>
      <vt:lpstr>World Wireless… Wardenclyffe… Funding Stopped… radio wars… His mental break down </vt:lpstr>
      <vt:lpstr>A new competitor in wireless</vt:lpstr>
      <vt:lpstr>     Teleautomaton –       First Radio Prototype</vt:lpstr>
      <vt:lpstr>Important Inventions out of his 272 patents</vt:lpstr>
      <vt:lpstr>Tesla - Vision of Future Wireless Communication</vt:lpstr>
      <vt:lpstr>PowerPoint Presentation</vt:lpstr>
      <vt:lpstr>PowerPoint Presentation</vt:lpstr>
      <vt:lpstr>More References:</vt:lpstr>
    </vt:vector>
  </TitlesOfParts>
  <Company>Anthem, Inc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Short story about an inventor and his financier</dc:title>
  <dc:creator>Mani, Vignesh Suryah</dc:creator>
  <cp:lastModifiedBy>Mani, Vignesh Suryah (Cognizant)</cp:lastModifiedBy>
  <cp:revision>62</cp:revision>
  <dcterms:created xsi:type="dcterms:W3CDTF">2022-03-03T13:54:20Z</dcterms:created>
  <dcterms:modified xsi:type="dcterms:W3CDTF">2022-03-31T15:27:15Z</dcterms:modified>
</cp:coreProperties>
</file>

<file path=docProps/thumbnail.jpeg>
</file>